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7" r:id="rId2"/>
    <p:sldId id="273" r:id="rId3"/>
    <p:sldId id="274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70" r:id="rId14"/>
    <p:sldId id="275" r:id="rId15"/>
    <p:sldId id="276" r:id="rId16"/>
    <p:sldId id="277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8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6C75A-7274-463A-9304-AF4B7D935B38}" type="datetimeFigureOut">
              <a:rPr lang="en-IN" smtClean="0"/>
              <a:pPr/>
              <a:t>19-08-2017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4602E-C133-47CF-9CD3-C240A7206B2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93634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4602E-C133-47CF-9CD3-C240A7206B24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1849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BAC1-8247-4A04-9485-B53D93811DD7}" type="datetime1">
              <a:rPr lang="en-US" smtClean="0"/>
              <a:pPr/>
              <a:t>19-Aug-17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2C41-B8F6-4074-8CB2-3C80D942D75A}" type="datetime1">
              <a:rPr lang="en-US" smtClean="0"/>
              <a:pPr/>
              <a:t>19-Aug-17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0830-7B23-4A94-869A-45175A424DC1}" type="datetime1">
              <a:rPr lang="en-US" smtClean="0"/>
              <a:pPr/>
              <a:t>19-Aug-17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2591-FF93-4880-9422-C39DCC38B22C}" type="datetime1">
              <a:rPr lang="en-US" smtClean="0"/>
              <a:pPr/>
              <a:t>19-Aug-17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EFBB-E8DC-4530-8EB2-EED0C103B8D4}" type="datetime1">
              <a:rPr lang="en-US" smtClean="0"/>
              <a:pPr/>
              <a:t>19-Aug-17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E79F-4B07-4CC7-8D97-978D160EAF4F}" type="datetime1">
              <a:rPr lang="en-US" smtClean="0"/>
              <a:pPr/>
              <a:t>19-Aug-17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C32F-02BE-4DD1-8BF3-1CCF5C0EFD30}" type="datetime1">
              <a:rPr lang="en-US" smtClean="0"/>
              <a:pPr/>
              <a:t>19-Aug-17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0367-0CF0-4F9B-A4D3-FC37041B6CED}" type="datetime1">
              <a:rPr lang="en-US" smtClean="0"/>
              <a:pPr/>
              <a:t>19-Aug-17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94F2-E671-4A2F-9A2E-D5FFB72E979E}" type="datetime1">
              <a:rPr lang="en-US" smtClean="0"/>
              <a:pPr/>
              <a:t>19-Aug-17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5E2D9F8-E07D-4F10-8DAB-5911C2F0D968}" type="datetime1">
              <a:rPr lang="en-US" smtClean="0"/>
              <a:pPr/>
              <a:t>19-Aug-17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D6831-3559-4FB5-80DD-0BAC16904018}" type="datetime1">
              <a:rPr lang="en-US" smtClean="0"/>
              <a:pPr/>
              <a:t>19-Aug-17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D849B85-2004-44AD-B0BF-B794ECB743DE}" type="datetime1">
              <a:rPr lang="en-US" smtClean="0"/>
              <a:pPr/>
              <a:t>19-Aug-17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94412" y="0"/>
            <a:ext cx="7597588" cy="598824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2134" y="0"/>
            <a:ext cx="6192453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Firewall</a:t>
            </a:r>
            <a:endParaRPr lang="en-US" sz="13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93" y="4720197"/>
            <a:ext cx="47939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Prepared By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</a:p>
          <a:p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S.Nirmala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910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b="1" u="sng" dirty="0"/>
              <a:t>Application Proxy Firewall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97280" y="1958550"/>
            <a:ext cx="10058399" cy="4232337"/>
          </a:xfrm>
        </p:spPr>
        <p:txBody>
          <a:bodyPr>
            <a:noAutofit/>
          </a:bodyPr>
          <a:lstStyle/>
          <a:p>
            <a:pPr marL="712788" indent="-712788" algn="just">
              <a:buFont typeface="Wingdings" panose="05000000000000000000" pitchFamily="2" charset="2"/>
              <a:buChar char="ü"/>
            </a:pPr>
            <a:r>
              <a:rPr lang="en-IN" sz="2800" dirty="0" smtClean="0"/>
              <a:t>An application – level gateway, also called an application proxy, acts as a rely of application – level traffic.</a:t>
            </a:r>
          </a:p>
          <a:p>
            <a:pPr marL="712788" indent="-712788" algn="just">
              <a:buFont typeface="Wingdings" panose="05000000000000000000" pitchFamily="2" charset="2"/>
              <a:buChar char="ü"/>
            </a:pPr>
            <a:r>
              <a:rPr lang="en-AU" sz="2800" dirty="0" smtClean="0"/>
              <a:t>user </a:t>
            </a:r>
            <a:r>
              <a:rPr lang="en-AU" sz="2800" dirty="0"/>
              <a:t>requests service from </a:t>
            </a:r>
            <a:r>
              <a:rPr lang="en-AU" sz="2800" dirty="0" smtClean="0"/>
              <a:t>proxy.</a:t>
            </a:r>
          </a:p>
          <a:p>
            <a:pPr marL="712788" indent="-712788" algn="just">
              <a:buFont typeface="Wingdings" panose="05000000000000000000" pitchFamily="2" charset="2"/>
              <a:buChar char="ü"/>
            </a:pPr>
            <a:r>
              <a:rPr lang="en-AU" sz="2800" dirty="0" smtClean="0"/>
              <a:t>proxy </a:t>
            </a:r>
            <a:r>
              <a:rPr lang="en-AU" sz="2800" dirty="0"/>
              <a:t>validates request as </a:t>
            </a:r>
            <a:r>
              <a:rPr lang="en-AU" sz="2800" dirty="0" smtClean="0"/>
              <a:t>legal.</a:t>
            </a:r>
          </a:p>
          <a:p>
            <a:pPr marL="712788" indent="-712788" algn="just">
              <a:buFont typeface="Wingdings" panose="05000000000000000000" pitchFamily="2" charset="2"/>
              <a:buChar char="ü"/>
            </a:pPr>
            <a:r>
              <a:rPr lang="en-AU" sz="2800" dirty="0" smtClean="0"/>
              <a:t>then </a:t>
            </a:r>
            <a:r>
              <a:rPr lang="en-AU" sz="2800" dirty="0"/>
              <a:t>actions request and returns result to </a:t>
            </a:r>
            <a:r>
              <a:rPr lang="en-AU" sz="2800" dirty="0" smtClean="0"/>
              <a:t>user.</a:t>
            </a:r>
          </a:p>
          <a:p>
            <a:pPr marL="712788" indent="-712788" algn="just">
              <a:buFont typeface="Wingdings" panose="05000000000000000000" pitchFamily="2" charset="2"/>
              <a:buChar char="ü"/>
            </a:pPr>
            <a:r>
              <a:rPr lang="en-AU" sz="2800" dirty="0" smtClean="0"/>
              <a:t>can </a:t>
            </a:r>
            <a:r>
              <a:rPr lang="en-AU" sz="2800" dirty="0"/>
              <a:t>log / audit traffic at application </a:t>
            </a:r>
            <a:r>
              <a:rPr lang="en-AU" sz="2800" dirty="0" smtClean="0"/>
              <a:t>level.</a:t>
            </a:r>
            <a:endParaRPr lang="en-AU" sz="2800" dirty="0"/>
          </a:p>
          <a:p>
            <a:pPr marL="0" indent="0" algn="just">
              <a:buNone/>
            </a:pPr>
            <a:r>
              <a:rPr lang="en-IN" sz="2800" dirty="0" smtClean="0"/>
              <a:t> </a:t>
            </a:r>
            <a:endParaRPr lang="en-IN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0215" y="334311"/>
            <a:ext cx="1945464" cy="135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892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b="1" u="sng" dirty="0"/>
              <a:t>Application Proxy Firewall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97280" y="1958550"/>
            <a:ext cx="10058399" cy="4232337"/>
          </a:xfrm>
        </p:spPr>
        <p:txBody>
          <a:bodyPr>
            <a:noAutofit/>
          </a:bodyPr>
          <a:lstStyle/>
          <a:p>
            <a:pPr marL="712788" indent="-712788" algn="just">
              <a:buFont typeface="Wingdings" panose="05000000000000000000" pitchFamily="2" charset="2"/>
              <a:buChar char="ü"/>
            </a:pPr>
            <a:r>
              <a:rPr lang="en-IN" sz="2800" b="1" dirty="0"/>
              <a:t>Advantage :</a:t>
            </a:r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2800" dirty="0" smtClean="0"/>
              <a:t>More secure than packet filter firewalls</a:t>
            </a:r>
            <a:endParaRPr lang="en-IN" sz="2800" dirty="0"/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2800" dirty="0" smtClean="0"/>
              <a:t>Easy to log and audit incoming traffic</a:t>
            </a:r>
            <a:endParaRPr lang="en-IN" sz="2800" dirty="0"/>
          </a:p>
          <a:p>
            <a:pPr marL="712788" indent="-712788" algn="just">
              <a:buFont typeface="Wingdings" panose="05000000000000000000" pitchFamily="2" charset="2"/>
              <a:buChar char="ü"/>
            </a:pPr>
            <a:r>
              <a:rPr lang="en-IN" sz="2800" b="1" dirty="0" smtClean="0"/>
              <a:t>Disadvantage </a:t>
            </a:r>
            <a:r>
              <a:rPr lang="en-IN" sz="2800" b="1" dirty="0"/>
              <a:t>:</a:t>
            </a:r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2800" dirty="0" smtClean="0"/>
              <a:t>Additional processing overhead on each connection</a:t>
            </a:r>
            <a:endParaRPr lang="en-IN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0215" y="334311"/>
            <a:ext cx="1945464" cy="135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705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b="1" u="sng" dirty="0" err="1" smtClean="0"/>
              <a:t>Stateful</a:t>
            </a:r>
            <a:r>
              <a:rPr lang="en-IN" sz="6000" b="1" u="sng" dirty="0" smtClean="0"/>
              <a:t> Inspection Firewall</a:t>
            </a:r>
            <a:endParaRPr lang="en-IN" sz="6000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97280" y="1958550"/>
            <a:ext cx="10058399" cy="4232337"/>
          </a:xfrm>
        </p:spPr>
        <p:txBody>
          <a:bodyPr>
            <a:noAutofit/>
          </a:bodyPr>
          <a:lstStyle/>
          <a:p>
            <a:pPr marL="712788" indent="-712788" algn="just">
              <a:buFont typeface="Wingdings" panose="05000000000000000000" pitchFamily="2" charset="2"/>
              <a:buChar char="ü"/>
            </a:pPr>
            <a:r>
              <a:rPr lang="en-IN" sz="2800" dirty="0" smtClean="0"/>
              <a:t>A </a:t>
            </a:r>
            <a:r>
              <a:rPr lang="en-IN" sz="2800" dirty="0" err="1" smtClean="0"/>
              <a:t>stateful</a:t>
            </a:r>
            <a:r>
              <a:rPr lang="en-IN" sz="2800" dirty="0" smtClean="0"/>
              <a:t> inspection packet firewall tightens up the rules for TCP traffic by creating a directory of outbound TCP connections.</a:t>
            </a:r>
          </a:p>
          <a:p>
            <a:pPr marL="712788" indent="-712788" algn="just">
              <a:buFont typeface="Wingdings" panose="05000000000000000000" pitchFamily="2" charset="2"/>
              <a:buChar char="ü"/>
            </a:pPr>
            <a:r>
              <a:rPr lang="en-IN" sz="2800" dirty="0" smtClean="0"/>
              <a:t>There is an entry for each currently established connection.</a:t>
            </a:r>
          </a:p>
          <a:p>
            <a:pPr marL="712788" indent="-712788" algn="just">
              <a:buFont typeface="Wingdings" panose="05000000000000000000" pitchFamily="2" charset="2"/>
              <a:buChar char="ü"/>
            </a:pPr>
            <a:r>
              <a:rPr lang="en-IN" sz="2800" dirty="0" smtClean="0"/>
              <a:t>The packet filter now allow incoming traffic to high – numbered ports only for those packets that fit the profile of one of the entries in this directory.</a:t>
            </a:r>
          </a:p>
          <a:p>
            <a:pPr marL="712788" indent="-712788" algn="just">
              <a:buFont typeface="Wingdings" panose="05000000000000000000" pitchFamily="2" charset="2"/>
              <a:buChar char="ü"/>
            </a:pPr>
            <a:r>
              <a:rPr lang="en-IN" sz="2800" dirty="0" smtClean="0"/>
              <a:t>A </a:t>
            </a:r>
            <a:r>
              <a:rPr lang="en-IN" sz="2800" dirty="0" err="1" smtClean="0"/>
              <a:t>stateful</a:t>
            </a:r>
            <a:r>
              <a:rPr lang="en-IN" sz="2800" dirty="0" smtClean="0"/>
              <a:t> packet inspection firewall reviews the same packet information as a packet filtering firewall, but also records information about TCP connections.</a:t>
            </a:r>
            <a:endParaRPr lang="en-IN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0215" y="334311"/>
            <a:ext cx="1945464" cy="135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872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b="1" u="sng" dirty="0" err="1"/>
              <a:t>Stateful</a:t>
            </a:r>
            <a:r>
              <a:rPr lang="en-IN" sz="6000" b="1" u="sng" dirty="0"/>
              <a:t> Inspection Firewall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97280" y="1958550"/>
            <a:ext cx="10058399" cy="4232337"/>
          </a:xfrm>
        </p:spPr>
        <p:txBody>
          <a:bodyPr>
            <a:noAutofit/>
          </a:bodyPr>
          <a:lstStyle/>
          <a:p>
            <a:pPr marL="712788" indent="-712788" algn="just">
              <a:buFont typeface="Wingdings" panose="05000000000000000000" pitchFamily="2" charset="2"/>
              <a:buChar char="ü"/>
            </a:pPr>
            <a:r>
              <a:rPr lang="en-IN" sz="2800" b="1" dirty="0"/>
              <a:t>Advantage :</a:t>
            </a:r>
          </a:p>
          <a:p>
            <a:pPr marL="1519238" lvl="1" indent="-712788" algn="just">
              <a:buFont typeface="Wingdings" panose="05000000000000000000" pitchFamily="2" charset="2"/>
              <a:buChar char="§"/>
            </a:pPr>
            <a:r>
              <a:rPr lang="en-IN" sz="2800" dirty="0"/>
              <a:t>can work on a transparent mode allowing </a:t>
            </a:r>
            <a:r>
              <a:rPr lang="en-IN" sz="2800" dirty="0" smtClean="0"/>
              <a:t>direct connections </a:t>
            </a:r>
            <a:r>
              <a:rPr lang="en-IN" sz="2800" dirty="0"/>
              <a:t>between the client and the </a:t>
            </a:r>
            <a:r>
              <a:rPr lang="en-IN" sz="2800" dirty="0" smtClean="0"/>
              <a:t>server</a:t>
            </a:r>
          </a:p>
          <a:p>
            <a:pPr marL="1519238" lvl="1" indent="-712788" algn="just">
              <a:buFont typeface="Wingdings" panose="05000000000000000000" pitchFamily="2" charset="2"/>
              <a:buChar char="§"/>
            </a:pPr>
            <a:r>
              <a:rPr lang="en-IN" sz="2800" dirty="0"/>
              <a:t>can also implement algorithms and complex security models which are protocol specific, making the connections and data transfer more </a:t>
            </a:r>
            <a:r>
              <a:rPr lang="en-IN" sz="2800" dirty="0" smtClean="0"/>
              <a:t>secure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0215" y="334311"/>
            <a:ext cx="1945464" cy="135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431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GUARD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 guard is a sophisticated firewall. Like a proxy firewall, it receives protocol data units, interprets them, and passes through the same or different protocol data units that achieve either the same result or a modified result.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      Personal 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 </a:t>
            </a:r>
            <a:r>
              <a:rPr lang="en-US" sz="2800" b="1" dirty="0" smtClean="0"/>
              <a:t>personal firewall </a:t>
            </a:r>
            <a:r>
              <a:rPr lang="en-US" sz="2800" dirty="0" smtClean="0"/>
              <a:t>is an application program that runs on a workstation to block unwanted traffic, usually from the network.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Comparison of Firewall Types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43908" y="2021720"/>
            <a:ext cx="7194962" cy="3687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83192" y="0"/>
            <a:ext cx="4682692" cy="64633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</a:t>
            </a:r>
          </a:p>
          <a:p>
            <a:pPr algn="ctr"/>
            <a:r>
              <a:rPr lang="en-US" sz="13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" panose="05000000000000000000" pitchFamily="2" charset="2"/>
              </a:rPr>
              <a:t></a:t>
            </a:r>
          </a:p>
          <a:p>
            <a:pPr algn="ctr"/>
            <a:r>
              <a:rPr lang="en-US" sz="13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" panose="05000000000000000000" pitchFamily="2" charset="2"/>
              </a:rPr>
              <a:t>You</a:t>
            </a:r>
            <a:endParaRPr lang="en-US" sz="13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42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</a:t>
            </a:r>
            <a:r>
              <a:rPr lang="en-US" b="1" dirty="0" smtClean="0"/>
              <a:t>FIREWALL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firewall is a network security system, either hardware- or software-based, that uses rules to control incoming and outgoing network traffic.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firewall acts as a barrier between a trusted network and </a:t>
            </a:r>
            <a:r>
              <a:rPr lang="en-US" dirty="0" err="1" smtClean="0"/>
              <a:t>and</a:t>
            </a:r>
            <a:r>
              <a:rPr lang="en-US" dirty="0" smtClean="0"/>
              <a:t> an </a:t>
            </a:r>
            <a:r>
              <a:rPr lang="en-US" dirty="0" err="1" smtClean="0"/>
              <a:t>untrusted</a:t>
            </a:r>
            <a:r>
              <a:rPr lang="en-US" dirty="0" smtClean="0"/>
              <a:t> network.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8000" b="1" u="sng" dirty="0" smtClean="0"/>
              <a:t>Milestone</a:t>
            </a:r>
            <a:endParaRPr lang="en-IN" sz="8000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2788" indent="-712788">
              <a:buFont typeface="Wingdings" panose="05000000000000000000" pitchFamily="2" charset="2"/>
              <a:buChar char="ü"/>
            </a:pPr>
            <a:r>
              <a:rPr lang="en-IN" sz="3600" dirty="0" smtClean="0"/>
              <a:t>Types of Firewalls</a:t>
            </a:r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3400" dirty="0" smtClean="0"/>
              <a:t>Packet filtering firewall</a:t>
            </a:r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3400" dirty="0" smtClean="0"/>
              <a:t>Application proxy firewall</a:t>
            </a:r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3400" dirty="0" err="1" smtClean="0"/>
              <a:t>Stateful</a:t>
            </a:r>
            <a:r>
              <a:rPr lang="en-IN" sz="3400" dirty="0" smtClean="0"/>
              <a:t> inspection firewall</a:t>
            </a:r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3400" dirty="0" smtClean="0"/>
              <a:t>G	</a:t>
            </a:r>
            <a:r>
              <a:rPr lang="en-IN" sz="3400" dirty="0" err="1" smtClean="0"/>
              <a:t>uard</a:t>
            </a:r>
            <a:endParaRPr lang="en-IN" sz="3400" dirty="0" smtClean="0"/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3400" dirty="0" smtClean="0"/>
              <a:t>Personal Firewall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0215" y="334311"/>
            <a:ext cx="1945464" cy="135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999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1068387" y="2909515"/>
            <a:ext cx="10058400" cy="1449387"/>
          </a:xfrm>
        </p:spPr>
        <p:txBody>
          <a:bodyPr>
            <a:noAutofit/>
          </a:bodyPr>
          <a:lstStyle/>
          <a:p>
            <a:pPr algn="ctr"/>
            <a:r>
              <a:rPr lang="en-IN" sz="11500" b="1" u="sng" dirty="0" smtClean="0"/>
              <a:t>Types of Firewall</a:t>
            </a:r>
            <a:endParaRPr lang="en-IN" sz="11500" b="1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0458" y="4731673"/>
            <a:ext cx="1945464" cy="135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906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600" b="1" u="sng" dirty="0" smtClean="0"/>
              <a:t>Packet Filtering Firewall</a:t>
            </a:r>
            <a:endParaRPr lang="en-IN" sz="6600" b="1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0215" y="334311"/>
            <a:ext cx="1945464" cy="1355340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0773" y="1846613"/>
            <a:ext cx="5561105" cy="4406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7587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600" b="1" u="sng" dirty="0" smtClean="0"/>
              <a:t>Packet Filtering Firewall</a:t>
            </a:r>
            <a:endParaRPr lang="en-IN" sz="6600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97280" y="1958550"/>
            <a:ext cx="10058399" cy="4232337"/>
          </a:xfrm>
        </p:spPr>
        <p:txBody>
          <a:bodyPr>
            <a:noAutofit/>
          </a:bodyPr>
          <a:lstStyle/>
          <a:p>
            <a:pPr marL="712788" indent="-712788" algn="just">
              <a:buFont typeface="Wingdings" panose="05000000000000000000" pitchFamily="2" charset="2"/>
              <a:buChar char="ü"/>
            </a:pPr>
            <a:r>
              <a:rPr lang="en-IN" sz="2800" dirty="0" smtClean="0"/>
              <a:t>A packet filtering firewall applies a set of rules to each incoming and outgoing IP packet and then forwards or discards the packet.</a:t>
            </a:r>
          </a:p>
          <a:p>
            <a:pPr marL="712788" indent="-712788" algn="just">
              <a:buFont typeface="Wingdings" panose="05000000000000000000" pitchFamily="2" charset="2"/>
              <a:buChar char="ü"/>
            </a:pPr>
            <a:r>
              <a:rPr lang="en-IN" sz="2800" dirty="0" smtClean="0"/>
              <a:t>Filtering rules are based on information contained in a network packet.</a:t>
            </a:r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2800" dirty="0" smtClean="0"/>
              <a:t>Source IP address</a:t>
            </a:r>
            <a:endParaRPr lang="en-IN" sz="2800" dirty="0"/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2800" dirty="0" smtClean="0"/>
              <a:t>Destination IP address</a:t>
            </a:r>
            <a:endParaRPr lang="en-IN" sz="2800" dirty="0"/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2800" dirty="0" smtClean="0"/>
              <a:t>Source and destination transport level address</a:t>
            </a:r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2800" dirty="0" smtClean="0"/>
              <a:t>IP protocol field</a:t>
            </a:r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2800" dirty="0" smtClean="0"/>
              <a:t>Interface</a:t>
            </a:r>
            <a:endParaRPr lang="en-IN" sz="2000" dirty="0" smtClean="0"/>
          </a:p>
          <a:p>
            <a:pPr marL="712788" indent="-712788" algn="just">
              <a:buFont typeface="Wingdings" panose="05000000000000000000" pitchFamily="2" charset="2"/>
              <a:buChar char="ü"/>
            </a:pPr>
            <a:endParaRPr lang="en-IN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0215" y="334311"/>
            <a:ext cx="1945464" cy="135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781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600" b="1" u="sng" dirty="0" smtClean="0"/>
              <a:t>Packet Filtering Firewall</a:t>
            </a:r>
            <a:endParaRPr lang="en-IN" sz="6600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97280" y="1958550"/>
            <a:ext cx="10058399" cy="4232337"/>
          </a:xfrm>
        </p:spPr>
        <p:txBody>
          <a:bodyPr>
            <a:noAutofit/>
          </a:bodyPr>
          <a:lstStyle/>
          <a:p>
            <a:pPr marL="712788" indent="-712788" algn="just">
              <a:buFont typeface="Wingdings" panose="05000000000000000000" pitchFamily="2" charset="2"/>
              <a:buChar char="ü"/>
            </a:pPr>
            <a:r>
              <a:rPr lang="en-IN" sz="2800" dirty="0" smtClean="0"/>
              <a:t>Two default policies are there to take default action to determine whether to forward or discard the packet.</a:t>
            </a:r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2800" b="1" dirty="0" smtClean="0"/>
              <a:t>Default = discard</a:t>
            </a:r>
            <a:endParaRPr lang="en-IN" sz="2800" dirty="0"/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2800" b="1" dirty="0"/>
              <a:t>Default = </a:t>
            </a:r>
            <a:r>
              <a:rPr lang="en-IN" sz="2800" b="1" dirty="0" smtClean="0"/>
              <a:t>forward</a:t>
            </a:r>
            <a:endParaRPr lang="en-IN" sz="2800" dirty="0" smtClean="0"/>
          </a:p>
          <a:p>
            <a:pPr marL="712788" indent="-712788" algn="just">
              <a:buFont typeface="Wingdings" panose="05000000000000000000" pitchFamily="2" charset="2"/>
              <a:buChar char="ü"/>
            </a:pPr>
            <a:r>
              <a:rPr lang="en-IN" sz="2800" dirty="0" smtClean="0"/>
              <a:t>Some possible attacks on firewall :</a:t>
            </a:r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2800" dirty="0" smtClean="0"/>
              <a:t>IP address spoofing</a:t>
            </a:r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2800" dirty="0" smtClean="0"/>
              <a:t>Source routing attacks</a:t>
            </a:r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2800" dirty="0" smtClean="0"/>
              <a:t>Tiny fragment attacks</a:t>
            </a:r>
            <a:endParaRPr lang="en-IN" sz="2800" dirty="0"/>
          </a:p>
          <a:p>
            <a:pPr marL="712788" indent="-712788" algn="just">
              <a:buFont typeface="Wingdings" panose="05000000000000000000" pitchFamily="2" charset="2"/>
              <a:buChar char="ü"/>
            </a:pPr>
            <a:endParaRPr lang="en-IN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0215" y="334311"/>
            <a:ext cx="1945464" cy="135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766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600" b="1" u="sng" dirty="0" smtClean="0"/>
              <a:t>Packet Filtering Firewall</a:t>
            </a:r>
            <a:endParaRPr lang="en-IN" sz="6600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97280" y="1958550"/>
            <a:ext cx="10058399" cy="4232337"/>
          </a:xfrm>
        </p:spPr>
        <p:txBody>
          <a:bodyPr>
            <a:noAutofit/>
          </a:bodyPr>
          <a:lstStyle/>
          <a:p>
            <a:pPr marL="712788" indent="-712788" algn="just">
              <a:buFont typeface="Wingdings" panose="05000000000000000000" pitchFamily="2" charset="2"/>
              <a:buChar char="ü"/>
            </a:pPr>
            <a:r>
              <a:rPr lang="en-IN" sz="2800" b="1" dirty="0" smtClean="0"/>
              <a:t>Advantage :</a:t>
            </a:r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2800" dirty="0" smtClean="0"/>
              <a:t>Cost</a:t>
            </a:r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2800" dirty="0" smtClean="0"/>
              <a:t>Low resource usage</a:t>
            </a:r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2800" dirty="0" smtClean="0"/>
              <a:t>Best suited for smaller network</a:t>
            </a:r>
          </a:p>
          <a:p>
            <a:pPr marL="712788" indent="-712788" algn="just">
              <a:buFont typeface="Wingdings" panose="05000000000000000000" pitchFamily="2" charset="2"/>
              <a:buChar char="ü"/>
            </a:pPr>
            <a:r>
              <a:rPr lang="en-IN" sz="2800" b="1" dirty="0" smtClean="0"/>
              <a:t>Disadvantage :</a:t>
            </a:r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2800" dirty="0" smtClean="0"/>
              <a:t>Can work only on the network layer</a:t>
            </a:r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2800" dirty="0" smtClean="0"/>
              <a:t>Do not support complex rule based support</a:t>
            </a:r>
          </a:p>
          <a:p>
            <a:pPr marL="1519238" lvl="1" indent="-712788">
              <a:buFont typeface="Wingdings" panose="05000000000000000000" pitchFamily="2" charset="2"/>
              <a:buChar char="§"/>
            </a:pPr>
            <a:r>
              <a:rPr lang="en-IN" sz="2800" dirty="0" smtClean="0"/>
              <a:t>Vulnerable to spoofing</a:t>
            </a:r>
            <a:endParaRPr lang="en-IN" sz="2800" dirty="0"/>
          </a:p>
          <a:p>
            <a:pPr marL="712788" indent="-712788" algn="just">
              <a:buFont typeface="Wingdings" panose="05000000000000000000" pitchFamily="2" charset="2"/>
              <a:buChar char="ü"/>
            </a:pPr>
            <a:endParaRPr lang="en-IN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0215" y="334311"/>
            <a:ext cx="1945464" cy="135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427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b="1" u="sng" dirty="0" smtClean="0"/>
              <a:t>Application Proxy Firewall</a:t>
            </a:r>
            <a:endParaRPr lang="en-IN" sz="6000" b="1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: Pina Chhatrala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0215" y="334311"/>
            <a:ext cx="1945464" cy="1355340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7659" y="2012577"/>
            <a:ext cx="6412556" cy="3890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757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554</Words>
  <Application>Microsoft Office PowerPoint</Application>
  <PresentationFormat>Custom</PresentationFormat>
  <Paragraphs>109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Retrospect</vt:lpstr>
      <vt:lpstr>Slide 1</vt:lpstr>
      <vt:lpstr>                            FIREWALL</vt:lpstr>
      <vt:lpstr>Milestone</vt:lpstr>
      <vt:lpstr>Types of Firewall</vt:lpstr>
      <vt:lpstr>Packet Filtering Firewall</vt:lpstr>
      <vt:lpstr>Packet Filtering Firewall</vt:lpstr>
      <vt:lpstr>Packet Filtering Firewall</vt:lpstr>
      <vt:lpstr>Packet Filtering Firewall</vt:lpstr>
      <vt:lpstr>Application Proxy Firewall</vt:lpstr>
      <vt:lpstr>Application Proxy Firewall</vt:lpstr>
      <vt:lpstr>Application Proxy Firewall</vt:lpstr>
      <vt:lpstr>Stateful Inspection Firewall</vt:lpstr>
      <vt:lpstr>Stateful Inspection Firewall</vt:lpstr>
      <vt:lpstr>GUARD</vt:lpstr>
      <vt:lpstr>                      Personal firewall</vt:lpstr>
      <vt:lpstr>         Comparison of Firewall Types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Piina</dc:creator>
  <cp:lastModifiedBy>pandiammal</cp:lastModifiedBy>
  <cp:revision>85</cp:revision>
  <dcterms:created xsi:type="dcterms:W3CDTF">2015-09-27T04:44:51Z</dcterms:created>
  <dcterms:modified xsi:type="dcterms:W3CDTF">2017-08-19T13:33:50Z</dcterms:modified>
</cp:coreProperties>
</file>